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8"/>
  </p:notesMasterIdLst>
  <p:handoutMasterIdLst>
    <p:handoutMasterId r:id="rId9"/>
  </p:handoutMasterIdLst>
  <p:sldIdLst>
    <p:sldId id="257" r:id="rId2"/>
    <p:sldId id="263" r:id="rId3"/>
    <p:sldId id="267" r:id="rId4"/>
    <p:sldId id="264" r:id="rId5"/>
    <p:sldId id="265" r:id="rId6"/>
    <p:sldId id="266" r:id="rId7"/>
  </p:sldIdLst>
  <p:sldSz cx="12192000" cy="6858000"/>
  <p:notesSz cx="9872663" cy="6742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lastIdx="1" clrIdx="0"/>
  <p:cmAuthor id="2" name="Microsoft Office User" initials="Office [2]" lastIdx="1" clrIdx="1"/>
  <p:cmAuthor id="3" name="Microsoft Office User" initials="Office [3]" lastIdx="1" clrIdx="2"/>
  <p:cmAuthor id="4" name="Microsoft Office User" initials="Office [4]" lastIdx="1" clrIdx="3"/>
  <p:cmAuthor id="5" name="Microsoft Office User" initials="Office [5]" lastIdx="1" clrIdx="4"/>
  <p:cmAuthor id="6" name="Microsoft Office User" initials="Office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4" autoAdjust="0"/>
    <p:restoredTop sz="94660"/>
  </p:normalViewPr>
  <p:slideViewPr>
    <p:cSldViewPr snapToGrid="0">
      <p:cViewPr varScale="1">
        <p:scale>
          <a:sx n="58" d="100"/>
          <a:sy n="58" d="100"/>
        </p:scale>
        <p:origin x="317"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278154" cy="338277"/>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592225" y="1"/>
            <a:ext cx="4278154" cy="338277"/>
          </a:xfrm>
          <a:prstGeom prst="rect">
            <a:avLst/>
          </a:prstGeom>
        </p:spPr>
        <p:txBody>
          <a:bodyPr vert="horz" lIns="91440" tIns="45720" rIns="91440" bIns="45720" rtlCol="0"/>
          <a:lstStyle>
            <a:lvl1pPr algn="r">
              <a:defRPr sz="1200"/>
            </a:lvl1pPr>
          </a:lstStyle>
          <a:p>
            <a:endParaRPr lang="en-GB"/>
          </a:p>
        </p:txBody>
      </p:sp>
      <p:sp>
        <p:nvSpPr>
          <p:cNvPr id="4" name="Footer Placeholder 3"/>
          <p:cNvSpPr>
            <a:spLocks noGrp="1"/>
          </p:cNvSpPr>
          <p:nvPr>
            <p:ph type="ftr" sz="quarter" idx="2"/>
          </p:nvPr>
        </p:nvSpPr>
        <p:spPr>
          <a:xfrm>
            <a:off x="0" y="6403839"/>
            <a:ext cx="4278154" cy="338276"/>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592225" y="6403839"/>
            <a:ext cx="4278154" cy="338276"/>
          </a:xfrm>
          <a:prstGeom prst="rect">
            <a:avLst/>
          </a:prstGeom>
        </p:spPr>
        <p:txBody>
          <a:bodyPr vert="horz" lIns="91440" tIns="45720" rIns="91440" bIns="45720" rtlCol="0" anchor="b"/>
          <a:lstStyle>
            <a:lvl1pPr algn="r">
              <a:defRPr sz="1200"/>
            </a:lvl1pPr>
          </a:lstStyle>
          <a:p>
            <a:fld id="{3C00401B-A4E2-4264-A364-24589873D014}" type="slidenum">
              <a:rPr lang="en-GB" smtClean="0"/>
              <a:pPr/>
              <a:t>‹#›</a:t>
            </a:fld>
            <a:endParaRPr lang="en-GB"/>
          </a:p>
        </p:txBody>
      </p:sp>
    </p:spTree>
    <p:extLst>
      <p:ext uri="{BB962C8B-B14F-4D97-AF65-F5344CB8AC3E}">
        <p14:creationId xmlns:p14="http://schemas.microsoft.com/office/powerpoint/2010/main" val="1156338223"/>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278154" cy="338277"/>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592225" y="1"/>
            <a:ext cx="4278154" cy="338277"/>
          </a:xfrm>
          <a:prstGeom prst="rect">
            <a:avLst/>
          </a:prstGeom>
        </p:spPr>
        <p:txBody>
          <a:bodyPr vert="horz" lIns="91440" tIns="45720" rIns="91440" bIns="45720" rtlCol="0"/>
          <a:lstStyle>
            <a:lvl1pPr algn="r">
              <a:defRPr sz="1200"/>
            </a:lvl1pPr>
          </a:lstStyle>
          <a:p>
            <a:endParaRPr lang="en-GB"/>
          </a:p>
        </p:txBody>
      </p:sp>
      <p:sp>
        <p:nvSpPr>
          <p:cNvPr id="4" name="Slide Image Placeholder 3"/>
          <p:cNvSpPr>
            <a:spLocks noGrp="1" noRot="1" noChangeAspect="1"/>
          </p:cNvSpPr>
          <p:nvPr>
            <p:ph type="sldImg" idx="2"/>
          </p:nvPr>
        </p:nvSpPr>
        <p:spPr>
          <a:xfrm>
            <a:off x="2914650" y="842963"/>
            <a:ext cx="4043363" cy="22748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87267" y="3244644"/>
            <a:ext cx="7898130" cy="265470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403839"/>
            <a:ext cx="4278154" cy="33827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592225" y="6403839"/>
            <a:ext cx="4278154" cy="338276"/>
          </a:xfrm>
          <a:prstGeom prst="rect">
            <a:avLst/>
          </a:prstGeom>
        </p:spPr>
        <p:txBody>
          <a:bodyPr vert="horz" lIns="91440" tIns="45720" rIns="91440" bIns="45720" rtlCol="0" anchor="b"/>
          <a:lstStyle>
            <a:lvl1pPr algn="r">
              <a:defRPr sz="1200"/>
            </a:lvl1pPr>
          </a:lstStyle>
          <a:p>
            <a:fld id="{7FA0AE48-E579-4CE3-9FE3-843A172CC8C8}" type="slidenum">
              <a:rPr lang="en-GB" smtClean="0"/>
              <a:pPr/>
              <a:t>‹#›</a:t>
            </a:fld>
            <a:endParaRPr lang="en-GB"/>
          </a:p>
        </p:txBody>
      </p:sp>
    </p:spTree>
    <p:extLst>
      <p:ext uri="{BB962C8B-B14F-4D97-AF65-F5344CB8AC3E}">
        <p14:creationId xmlns:p14="http://schemas.microsoft.com/office/powerpoint/2010/main" val="2223633201"/>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Andrea</a:t>
            </a:r>
            <a:r>
              <a:rPr lang="en-GB" baseline="0" dirty="0"/>
              <a:t> – Encourage participants to take opportunities throughout the session to work with others at different tables.  (Organise seating arrangement in advance if possible).</a:t>
            </a:r>
          </a:p>
          <a:p>
            <a:endParaRPr lang="en-GB" baseline="0" dirty="0"/>
          </a:p>
          <a:p>
            <a:r>
              <a:rPr lang="en-GB" baseline="0" dirty="0"/>
              <a:t>Introduce parking sheet for words/phrases that we need to be sensitive about throughout the session. </a:t>
            </a:r>
            <a:endParaRPr lang="en-GB" dirty="0"/>
          </a:p>
        </p:txBody>
      </p:sp>
      <p:sp>
        <p:nvSpPr>
          <p:cNvPr id="5" name="Date Placeholder 4"/>
          <p:cNvSpPr>
            <a:spLocks noGrp="1"/>
          </p:cNvSpPr>
          <p:nvPr>
            <p:ph type="dt" idx="10"/>
          </p:nvPr>
        </p:nvSpPr>
        <p:spPr/>
        <p:txBody>
          <a:bodyPr/>
          <a:lstStyle/>
          <a:p>
            <a:endParaRPr lang="en-GB"/>
          </a:p>
        </p:txBody>
      </p:sp>
    </p:spTree>
    <p:extLst>
      <p:ext uri="{BB962C8B-B14F-4D97-AF65-F5344CB8AC3E}">
        <p14:creationId xmlns:p14="http://schemas.microsoft.com/office/powerpoint/2010/main" val="3776958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Andrea </a:t>
            </a:r>
          </a:p>
        </p:txBody>
      </p:sp>
      <p:sp>
        <p:nvSpPr>
          <p:cNvPr id="5" name="Date Placeholder 4"/>
          <p:cNvSpPr>
            <a:spLocks noGrp="1"/>
          </p:cNvSpPr>
          <p:nvPr>
            <p:ph type="dt" idx="10"/>
          </p:nvPr>
        </p:nvSpPr>
        <p:spPr/>
        <p:txBody>
          <a:bodyPr/>
          <a:lstStyle/>
          <a:p>
            <a:endParaRPr lang="en-GB"/>
          </a:p>
        </p:txBody>
      </p:sp>
    </p:spTree>
    <p:extLst>
      <p:ext uri="{BB962C8B-B14F-4D97-AF65-F5344CB8AC3E}">
        <p14:creationId xmlns:p14="http://schemas.microsoft.com/office/powerpoint/2010/main" val="1261022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Andrea </a:t>
            </a:r>
          </a:p>
        </p:txBody>
      </p:sp>
      <p:sp>
        <p:nvSpPr>
          <p:cNvPr id="5" name="Date Placeholder 4"/>
          <p:cNvSpPr>
            <a:spLocks noGrp="1"/>
          </p:cNvSpPr>
          <p:nvPr>
            <p:ph type="dt" idx="10"/>
          </p:nvPr>
        </p:nvSpPr>
        <p:spPr/>
        <p:txBody>
          <a:bodyPr/>
          <a:lstStyle/>
          <a:p>
            <a:endParaRPr lang="en-GB"/>
          </a:p>
        </p:txBody>
      </p:sp>
    </p:spTree>
    <p:extLst>
      <p:ext uri="{BB962C8B-B14F-4D97-AF65-F5344CB8AC3E}">
        <p14:creationId xmlns:p14="http://schemas.microsoft.com/office/powerpoint/2010/main" val="28403387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Andrea </a:t>
            </a:r>
          </a:p>
        </p:txBody>
      </p:sp>
      <p:sp>
        <p:nvSpPr>
          <p:cNvPr id="5" name="Date Placeholder 4"/>
          <p:cNvSpPr>
            <a:spLocks noGrp="1"/>
          </p:cNvSpPr>
          <p:nvPr>
            <p:ph type="dt" idx="10"/>
          </p:nvPr>
        </p:nvSpPr>
        <p:spPr/>
        <p:txBody>
          <a:bodyPr/>
          <a:lstStyle/>
          <a:p>
            <a:endParaRPr lang="en-GB"/>
          </a:p>
        </p:txBody>
      </p:sp>
    </p:spTree>
    <p:extLst>
      <p:ext uri="{BB962C8B-B14F-4D97-AF65-F5344CB8AC3E}">
        <p14:creationId xmlns:p14="http://schemas.microsoft.com/office/powerpoint/2010/main" val="12610222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Andrea </a:t>
            </a:r>
          </a:p>
        </p:txBody>
      </p:sp>
      <p:sp>
        <p:nvSpPr>
          <p:cNvPr id="5" name="Date Placeholder 4"/>
          <p:cNvSpPr>
            <a:spLocks noGrp="1"/>
          </p:cNvSpPr>
          <p:nvPr>
            <p:ph type="dt" idx="10"/>
          </p:nvPr>
        </p:nvSpPr>
        <p:spPr/>
        <p:txBody>
          <a:bodyPr/>
          <a:lstStyle/>
          <a:p>
            <a:endParaRPr lang="en-GB"/>
          </a:p>
        </p:txBody>
      </p:sp>
    </p:spTree>
    <p:extLst>
      <p:ext uri="{BB962C8B-B14F-4D97-AF65-F5344CB8AC3E}">
        <p14:creationId xmlns:p14="http://schemas.microsoft.com/office/powerpoint/2010/main" val="1261022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Andrea </a:t>
            </a:r>
          </a:p>
        </p:txBody>
      </p:sp>
      <p:sp>
        <p:nvSpPr>
          <p:cNvPr id="5" name="Date Placeholder 4"/>
          <p:cNvSpPr>
            <a:spLocks noGrp="1"/>
          </p:cNvSpPr>
          <p:nvPr>
            <p:ph type="dt" idx="10"/>
          </p:nvPr>
        </p:nvSpPr>
        <p:spPr/>
        <p:txBody>
          <a:bodyPr/>
          <a:lstStyle/>
          <a:p>
            <a:endParaRPr lang="en-GB"/>
          </a:p>
        </p:txBody>
      </p:sp>
    </p:spTree>
    <p:extLst>
      <p:ext uri="{BB962C8B-B14F-4D97-AF65-F5344CB8AC3E}">
        <p14:creationId xmlns:p14="http://schemas.microsoft.com/office/powerpoint/2010/main" val="1261022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F261885-4BCC-4BC6-97C0-872DEF9C632C}" type="datetime1">
              <a:rPr lang="en-GB" smtClean="0">
                <a:solidFill>
                  <a:prstClr val="black">
                    <a:tint val="75000"/>
                  </a:prstClr>
                </a:solidFill>
              </a:rPr>
              <a:pPr/>
              <a:t>01/10/2020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58DC0304-8164-4469-A682-4A5D3D59AC6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89381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AC181A-5C7B-4E47-B920-88A8B47DC966}" type="datetime1">
              <a:rPr lang="en-GB" smtClean="0">
                <a:solidFill>
                  <a:prstClr val="black">
                    <a:tint val="75000"/>
                  </a:prstClr>
                </a:solidFill>
              </a:rPr>
              <a:pPr/>
              <a:t>01/10/2020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58DC0304-8164-4469-A682-4A5D3D59AC6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2840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ED8C51-54EA-44B4-86B4-1A96D02F81B5}" type="datetime1">
              <a:rPr lang="en-GB" smtClean="0">
                <a:solidFill>
                  <a:prstClr val="black">
                    <a:tint val="75000"/>
                  </a:prstClr>
                </a:solidFill>
              </a:rPr>
              <a:pPr/>
              <a:t>01/10/2020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58DC0304-8164-4469-A682-4A5D3D59AC6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10940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16D68F-470E-43CF-8F98-1E554C7A56E4}" type="datetime1">
              <a:rPr lang="en-GB" smtClean="0">
                <a:solidFill>
                  <a:prstClr val="black">
                    <a:tint val="75000"/>
                  </a:prstClr>
                </a:solidFill>
              </a:rPr>
              <a:pPr/>
              <a:t>01/10/2020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58DC0304-8164-4469-A682-4A5D3D59AC6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893237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76FF74-A14C-4648-BF99-721C951AD5A6}" type="datetime1">
              <a:rPr lang="en-GB" smtClean="0">
                <a:solidFill>
                  <a:prstClr val="black">
                    <a:tint val="75000"/>
                  </a:prstClr>
                </a:solidFill>
              </a:rPr>
              <a:pPr/>
              <a:t>01/10/2020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58DC0304-8164-4469-A682-4A5D3D59AC6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065337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3A956B3-1B7B-4000-B43A-9886C8E29FE1}" type="datetime1">
              <a:rPr lang="en-GB" smtClean="0">
                <a:solidFill>
                  <a:prstClr val="black">
                    <a:tint val="75000"/>
                  </a:prstClr>
                </a:solidFill>
              </a:rPr>
              <a:pPr/>
              <a:t>01/10/2020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58DC0304-8164-4469-A682-4A5D3D59AC6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99402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322EC9-FD54-4997-805D-C6FD23CF7C4D}" type="datetime1">
              <a:rPr lang="en-GB" smtClean="0">
                <a:solidFill>
                  <a:prstClr val="black">
                    <a:tint val="75000"/>
                  </a:prstClr>
                </a:solidFill>
              </a:rPr>
              <a:pPr/>
              <a:t>01/10/2020</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58DC0304-8164-4469-A682-4A5D3D59AC6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532366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B4401B-C3B8-48D2-9748-F11FBA95AFF8}" type="datetime1">
              <a:rPr lang="en-GB" smtClean="0">
                <a:solidFill>
                  <a:prstClr val="black">
                    <a:tint val="75000"/>
                  </a:prstClr>
                </a:solidFill>
              </a:rPr>
              <a:pPr/>
              <a:t>01/10/2020</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58DC0304-8164-4469-A682-4A5D3D59AC6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313587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70CE24-5A92-4A15-A774-DF956B82C11C}" type="datetime1">
              <a:rPr lang="en-GB" smtClean="0">
                <a:solidFill>
                  <a:prstClr val="black">
                    <a:tint val="75000"/>
                  </a:prstClr>
                </a:solidFill>
              </a:rPr>
              <a:pPr/>
              <a:t>01/10/2020</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58DC0304-8164-4469-A682-4A5D3D59AC6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62057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056B49C-8B45-4489-828A-D3B7F77FC043}" type="datetime1">
              <a:rPr lang="en-GB" smtClean="0">
                <a:solidFill>
                  <a:prstClr val="black">
                    <a:tint val="75000"/>
                  </a:prstClr>
                </a:solidFill>
              </a:rPr>
              <a:pPr/>
              <a:t>01/10/2020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58DC0304-8164-4469-A682-4A5D3D59AC6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04423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9FB972-6B2F-4BEA-A5A4-B7DC1823C084}" type="datetime1">
              <a:rPr lang="en-GB" smtClean="0">
                <a:solidFill>
                  <a:prstClr val="black">
                    <a:tint val="75000"/>
                  </a:prstClr>
                </a:solidFill>
              </a:rPr>
              <a:pPr/>
              <a:t>01/10/2020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58DC0304-8164-4469-A682-4A5D3D59AC6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536569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54C432-437C-449A-9EAA-463C1E4C765C}" type="datetime1">
              <a:rPr lang="en-GB" smtClean="0">
                <a:solidFill>
                  <a:prstClr val="black">
                    <a:tint val="75000"/>
                  </a:prstClr>
                </a:solidFill>
              </a:rPr>
              <a:pPr/>
              <a:t>01/10/2020</a:t>
            </a:fld>
            <a:endParaRPr lang="en-GB">
              <a:solidFill>
                <a:prstClr val="black">
                  <a:tint val="75000"/>
                </a:prstClr>
              </a:solidFill>
            </a:endParaRP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DC0304-8164-4469-A682-4A5D3D59AC6A}"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8500762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851924" y="1632383"/>
            <a:ext cx="8525991" cy="707886"/>
          </a:xfrm>
          <a:prstGeom prst="rect">
            <a:avLst/>
          </a:prstGeom>
          <a:noFill/>
        </p:spPr>
        <p:txBody>
          <a:bodyPr wrap="square" rtlCol="0">
            <a:spAutoFit/>
          </a:bodyPr>
          <a:lstStyle/>
          <a:p>
            <a:pPr algn="ctr"/>
            <a:r>
              <a:rPr lang="en-GB" sz="4000" kern="3500" spc="170" dirty="0">
                <a:solidFill>
                  <a:prstClr val="white"/>
                </a:solidFill>
              </a:rPr>
              <a:t>HELLO case study</a:t>
            </a:r>
          </a:p>
        </p:txBody>
      </p:sp>
      <p:sp>
        <p:nvSpPr>
          <p:cNvPr id="3" name="TextBox 2"/>
          <p:cNvSpPr txBox="1"/>
          <p:nvPr/>
        </p:nvSpPr>
        <p:spPr>
          <a:xfrm>
            <a:off x="1851924" y="5519182"/>
            <a:ext cx="8525991" cy="1077218"/>
          </a:xfrm>
          <a:prstGeom prst="rect">
            <a:avLst/>
          </a:prstGeom>
          <a:noFill/>
        </p:spPr>
        <p:txBody>
          <a:bodyPr wrap="square" rtlCol="0">
            <a:spAutoFit/>
          </a:bodyPr>
          <a:lstStyle/>
          <a:p>
            <a:pPr algn="ctr"/>
            <a:r>
              <a:rPr lang="en-GB" sz="3200" kern="3500" spc="170" dirty="0">
                <a:solidFill>
                  <a:prstClr val="white"/>
                </a:solidFill>
              </a:rPr>
              <a:t>Created by: </a:t>
            </a:r>
            <a:r>
              <a:rPr lang="en-GB" sz="3200" kern="3500" spc="170" dirty="0" err="1">
                <a:solidFill>
                  <a:prstClr val="white"/>
                </a:solidFill>
              </a:rPr>
              <a:t>Lukbinder</a:t>
            </a:r>
            <a:r>
              <a:rPr lang="en-GB" sz="3200" kern="3500" spc="170" dirty="0">
                <a:solidFill>
                  <a:prstClr val="white"/>
                </a:solidFill>
              </a:rPr>
              <a:t> Kaur</a:t>
            </a:r>
          </a:p>
          <a:p>
            <a:pPr algn="ctr"/>
            <a:r>
              <a:rPr lang="en-GB" sz="3200" kern="3500" spc="170" dirty="0">
                <a:solidFill>
                  <a:prstClr val="white"/>
                </a:solidFill>
              </a:rPr>
              <a:t>Moorlands Little Learners Pre-school</a:t>
            </a:r>
          </a:p>
        </p:txBody>
      </p:sp>
      <p:sp>
        <p:nvSpPr>
          <p:cNvPr id="4" name="TextBox 3"/>
          <p:cNvSpPr txBox="1"/>
          <p:nvPr/>
        </p:nvSpPr>
        <p:spPr>
          <a:xfrm>
            <a:off x="1351280" y="2707699"/>
            <a:ext cx="9527277" cy="1015663"/>
          </a:xfrm>
          <a:prstGeom prst="rect">
            <a:avLst/>
          </a:prstGeom>
          <a:noFill/>
        </p:spPr>
        <p:txBody>
          <a:bodyPr wrap="square" rtlCol="0">
            <a:spAutoFit/>
          </a:bodyPr>
          <a:lstStyle/>
          <a:p>
            <a:pPr algn="ctr"/>
            <a:r>
              <a:rPr lang="en-GB" sz="6000" kern="3500" spc="170" dirty="0">
                <a:solidFill>
                  <a:prstClr val="white"/>
                </a:solidFill>
              </a:rPr>
              <a:t>Partnership with Parents</a:t>
            </a:r>
          </a:p>
        </p:txBody>
      </p:sp>
    </p:spTree>
    <p:extLst>
      <p:ext uri="{BB962C8B-B14F-4D97-AF65-F5344CB8AC3E}">
        <p14:creationId xmlns:p14="http://schemas.microsoft.com/office/powerpoint/2010/main" val="709154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1820883" y="416750"/>
            <a:ext cx="7329386" cy="707886"/>
          </a:xfrm>
          <a:prstGeom prst="rect">
            <a:avLst/>
          </a:prstGeom>
          <a:noFill/>
        </p:spPr>
        <p:txBody>
          <a:bodyPr wrap="square" rtlCol="0">
            <a:spAutoFit/>
          </a:bodyPr>
          <a:lstStyle/>
          <a:p>
            <a:r>
              <a:rPr lang="en-GB" sz="4000" kern="3500" spc="170" dirty="0">
                <a:solidFill>
                  <a:prstClr val="white"/>
                </a:solidFill>
              </a:rPr>
              <a:t>What was the gap/problem? </a:t>
            </a:r>
          </a:p>
        </p:txBody>
      </p:sp>
      <p:sp>
        <p:nvSpPr>
          <p:cNvPr id="5" name="TextBox 4"/>
          <p:cNvSpPr txBox="1"/>
          <p:nvPr/>
        </p:nvSpPr>
        <p:spPr>
          <a:xfrm>
            <a:off x="854301" y="1707755"/>
            <a:ext cx="10748419" cy="5816977"/>
          </a:xfrm>
          <a:prstGeom prst="rect">
            <a:avLst/>
          </a:prstGeom>
          <a:noFill/>
        </p:spPr>
        <p:txBody>
          <a:bodyPr wrap="square" rtlCol="0">
            <a:spAutoFit/>
          </a:bodyPr>
          <a:lstStyle/>
          <a:p>
            <a:pPr>
              <a:tabLst>
                <a:tab pos="0" algn="l"/>
              </a:tabLst>
            </a:pPr>
            <a:r>
              <a:rPr lang="en-GB" sz="2800" dirty="0">
                <a:solidFill>
                  <a:prstClr val="black"/>
                </a:solidFill>
              </a:rPr>
              <a:t>We noticed a gap between some parents who were having difficulty engaging with practitioners. We felt that this would lead to a big gap in their children’s desired outcomes. We are aware that effective relationships between practitioners and parents lead to a good and desired outcome for their child.  We are also aware that effective  relationships between practitioners and parents lead to regular exchange of information about children’s communication, language and literacy.  We understand that some of our parents work full-time and were not always able to attend the setting and workshops.</a:t>
            </a:r>
          </a:p>
          <a:p>
            <a:pPr>
              <a:tabLst>
                <a:tab pos="0" algn="l"/>
              </a:tabLst>
            </a:pPr>
            <a:endParaRPr lang="en-GB" sz="2800" dirty="0">
              <a:solidFill>
                <a:prstClr val="black"/>
              </a:solidFill>
            </a:endParaRPr>
          </a:p>
          <a:p>
            <a:pPr>
              <a:tabLst>
                <a:tab pos="0" algn="l"/>
              </a:tabLst>
            </a:pPr>
            <a:endParaRPr lang="en-GB" sz="2800" dirty="0">
              <a:solidFill>
                <a:prstClr val="black"/>
              </a:solidFill>
            </a:endParaRPr>
          </a:p>
          <a:p>
            <a:pPr>
              <a:tabLst>
                <a:tab pos="0" algn="l"/>
              </a:tabLst>
            </a:pPr>
            <a:r>
              <a:rPr lang="en-GB" sz="2800" dirty="0">
                <a:solidFill>
                  <a:prstClr val="black"/>
                </a:solidFill>
              </a:rPr>
              <a:t> </a:t>
            </a:r>
            <a:endParaRPr lang="en-GB" sz="3600" dirty="0">
              <a:solidFill>
                <a:prstClr val="black"/>
              </a:solidFill>
            </a:endParaRPr>
          </a:p>
          <a:p>
            <a:endParaRPr lang="en-GB" sz="3600" dirty="0">
              <a:solidFill>
                <a:prstClr val="black"/>
              </a:solidFill>
            </a:endParaRPr>
          </a:p>
        </p:txBody>
      </p:sp>
    </p:spTree>
    <p:extLst>
      <p:ext uri="{BB962C8B-B14F-4D97-AF65-F5344CB8AC3E}">
        <p14:creationId xmlns:p14="http://schemas.microsoft.com/office/powerpoint/2010/main" val="637976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extBox 3"/>
          <p:cNvSpPr txBox="1"/>
          <p:nvPr/>
        </p:nvSpPr>
        <p:spPr>
          <a:xfrm>
            <a:off x="1820883" y="416750"/>
            <a:ext cx="7329386" cy="707886"/>
          </a:xfrm>
          <a:prstGeom prst="rect">
            <a:avLst/>
          </a:prstGeom>
          <a:noFill/>
        </p:spPr>
        <p:txBody>
          <a:bodyPr wrap="square" rtlCol="0">
            <a:spAutoFit/>
          </a:bodyPr>
          <a:lstStyle/>
          <a:p>
            <a:r>
              <a:rPr lang="en-GB" sz="4000" kern="3500" spc="170" dirty="0">
                <a:solidFill>
                  <a:prstClr val="white"/>
                </a:solidFill>
              </a:rPr>
              <a:t>What were your goals? </a:t>
            </a:r>
          </a:p>
        </p:txBody>
      </p:sp>
      <p:sp>
        <p:nvSpPr>
          <p:cNvPr id="5" name="TextBox 4"/>
          <p:cNvSpPr txBox="1"/>
          <p:nvPr/>
        </p:nvSpPr>
        <p:spPr>
          <a:xfrm>
            <a:off x="854301" y="1707755"/>
            <a:ext cx="10748419" cy="5940088"/>
          </a:xfrm>
          <a:prstGeom prst="rect">
            <a:avLst/>
          </a:prstGeom>
          <a:noFill/>
        </p:spPr>
        <p:txBody>
          <a:bodyPr wrap="square" rtlCol="0">
            <a:spAutoFit/>
          </a:bodyPr>
          <a:lstStyle/>
          <a:p>
            <a:pPr>
              <a:tabLst>
                <a:tab pos="0" algn="l"/>
              </a:tabLst>
            </a:pPr>
            <a:r>
              <a:rPr lang="en-GB" sz="2800" dirty="0">
                <a:solidFill>
                  <a:prstClr val="black"/>
                </a:solidFill>
              </a:rPr>
              <a:t>We aim to engage more parents in their child’s learning as well as encourage relationships with parents and practitioners so we can exchange information about their child.  </a:t>
            </a:r>
          </a:p>
          <a:p>
            <a:pPr>
              <a:tabLst>
                <a:tab pos="0" algn="l"/>
              </a:tabLst>
            </a:pPr>
            <a:r>
              <a:rPr lang="en-GB" sz="2800" dirty="0">
                <a:solidFill>
                  <a:prstClr val="black"/>
                </a:solidFill>
              </a:rPr>
              <a:t>We therefore looked carefully at the </a:t>
            </a:r>
            <a:r>
              <a:rPr lang="en-GB" sz="2800" dirty="0" err="1">
                <a:solidFill>
                  <a:prstClr val="black"/>
                </a:solidFill>
              </a:rPr>
              <a:t>WellComm</a:t>
            </a:r>
            <a:r>
              <a:rPr lang="en-GB" sz="2800" dirty="0">
                <a:solidFill>
                  <a:prstClr val="black"/>
                </a:solidFill>
              </a:rPr>
              <a:t> data assessments which showed,</a:t>
            </a:r>
          </a:p>
          <a:p>
            <a:pPr>
              <a:tabLst>
                <a:tab pos="0" algn="l"/>
              </a:tabLst>
            </a:pPr>
            <a:r>
              <a:rPr lang="en-GB" sz="2800" dirty="0">
                <a:solidFill>
                  <a:prstClr val="black"/>
                </a:solidFill>
              </a:rPr>
              <a:t>33% of children scored a red /amber</a:t>
            </a:r>
          </a:p>
          <a:p>
            <a:pPr>
              <a:tabLst>
                <a:tab pos="0" algn="l"/>
              </a:tabLst>
            </a:pPr>
            <a:r>
              <a:rPr lang="en-GB" sz="2800" dirty="0">
                <a:solidFill>
                  <a:prstClr val="black"/>
                </a:solidFill>
              </a:rPr>
              <a:t>66%of children scored green.</a:t>
            </a:r>
          </a:p>
          <a:p>
            <a:pPr>
              <a:tabLst>
                <a:tab pos="0" algn="l"/>
              </a:tabLst>
            </a:pPr>
            <a:r>
              <a:rPr lang="en-GB" sz="2800" dirty="0">
                <a:solidFill>
                  <a:prstClr val="black"/>
                </a:solidFill>
              </a:rPr>
              <a:t>We sent out a parent questionnaire asking them to join us weekly in workshops. </a:t>
            </a:r>
          </a:p>
          <a:p>
            <a:pPr>
              <a:tabLst>
                <a:tab pos="0" algn="l"/>
              </a:tabLst>
            </a:pPr>
            <a:r>
              <a:rPr lang="en-GB" sz="2800" dirty="0">
                <a:solidFill>
                  <a:prstClr val="black"/>
                </a:solidFill>
              </a:rPr>
              <a:t>Our aim was to receive 60% of parent responses.</a:t>
            </a:r>
          </a:p>
          <a:p>
            <a:pPr>
              <a:tabLst>
                <a:tab pos="0" algn="l"/>
              </a:tabLst>
            </a:pPr>
            <a:endParaRPr lang="en-GB" sz="2800" dirty="0">
              <a:solidFill>
                <a:prstClr val="black"/>
              </a:solidFill>
            </a:endParaRPr>
          </a:p>
          <a:p>
            <a:pPr>
              <a:tabLst>
                <a:tab pos="0" algn="l"/>
              </a:tabLst>
            </a:pPr>
            <a:endParaRPr lang="en-GB" sz="3600" dirty="0">
              <a:solidFill>
                <a:prstClr val="black"/>
              </a:solidFill>
            </a:endParaRPr>
          </a:p>
          <a:p>
            <a:endParaRPr lang="en-GB" sz="3600" dirty="0">
              <a:solidFill>
                <a:prstClr val="black"/>
              </a:solidFill>
            </a:endParaRPr>
          </a:p>
        </p:txBody>
      </p:sp>
    </p:spTree>
    <p:extLst>
      <p:ext uri="{BB962C8B-B14F-4D97-AF65-F5344CB8AC3E}">
        <p14:creationId xmlns:p14="http://schemas.microsoft.com/office/powerpoint/2010/main" val="2539442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728794" y="1474673"/>
            <a:ext cx="10748419" cy="6555641"/>
          </a:xfrm>
          <a:prstGeom prst="rect">
            <a:avLst/>
          </a:prstGeom>
          <a:noFill/>
        </p:spPr>
        <p:txBody>
          <a:bodyPr wrap="square" rtlCol="0">
            <a:spAutoFit/>
          </a:bodyPr>
          <a:lstStyle/>
          <a:p>
            <a:pPr>
              <a:tabLst>
                <a:tab pos="0" algn="l"/>
              </a:tabLst>
            </a:pPr>
            <a:r>
              <a:rPr lang="en-GB" sz="2800" dirty="0">
                <a:solidFill>
                  <a:prstClr val="black"/>
                </a:solidFill>
              </a:rPr>
              <a:t>We had a good response to the questionnaires and 64% of parents/ grandparents/carers were interested in joining the workshops.</a:t>
            </a:r>
          </a:p>
          <a:p>
            <a:pPr>
              <a:tabLst>
                <a:tab pos="0" algn="l"/>
              </a:tabLst>
            </a:pPr>
            <a:r>
              <a:rPr lang="en-GB" sz="2800" dirty="0">
                <a:solidFill>
                  <a:prstClr val="black"/>
                </a:solidFill>
              </a:rPr>
              <a:t>As I had training on Talk Boost, PEAL and HELLO I decided to put some strategies together from all training sessions and implement a programme for 9 weeks. This included tea/coffee and biscuits on arrival as I felt this made the workshop welcoming, comforting and relaxing for parents.</a:t>
            </a:r>
          </a:p>
          <a:p>
            <a:pPr>
              <a:tabLst>
                <a:tab pos="0" algn="l"/>
              </a:tabLst>
            </a:pPr>
            <a:r>
              <a:rPr lang="en-GB" sz="2800" dirty="0">
                <a:solidFill>
                  <a:prstClr val="black"/>
                </a:solidFill>
              </a:rPr>
              <a:t>We used books, power points, posters and parents worked in small groups to put some home learning and working with practitioner ideas together. We also used puppets, props, story bags and sensory baskets during story times and visual aids to support. </a:t>
            </a:r>
          </a:p>
          <a:p>
            <a:pPr>
              <a:tabLst>
                <a:tab pos="0" algn="l"/>
              </a:tabLst>
            </a:pPr>
            <a:r>
              <a:rPr lang="en-GB" dirty="0">
                <a:solidFill>
                  <a:prstClr val="black"/>
                </a:solidFill>
              </a:rPr>
              <a:t>(consent forms were completed at the beginning of the session)</a:t>
            </a:r>
          </a:p>
          <a:p>
            <a:pPr>
              <a:tabLst>
                <a:tab pos="0" algn="l"/>
              </a:tabLst>
            </a:pPr>
            <a:endParaRPr lang="en-GB" sz="2800" dirty="0">
              <a:solidFill>
                <a:prstClr val="black"/>
              </a:solidFill>
            </a:endParaRPr>
          </a:p>
          <a:p>
            <a:pPr marL="457200" indent="-457200"/>
            <a:endParaRPr lang="en-GB" sz="2800" dirty="0">
              <a:solidFill>
                <a:prstClr val="black"/>
              </a:solidFill>
            </a:endParaRPr>
          </a:p>
          <a:p>
            <a:pPr marL="457200" indent="-457200"/>
            <a:endParaRPr lang="en-GB" sz="2800" dirty="0">
              <a:solidFill>
                <a:prstClr val="black"/>
              </a:solidFill>
            </a:endParaRPr>
          </a:p>
        </p:txBody>
      </p:sp>
      <p:sp>
        <p:nvSpPr>
          <p:cNvPr id="6" name="TextBox 5"/>
          <p:cNvSpPr txBox="1"/>
          <p:nvPr/>
        </p:nvSpPr>
        <p:spPr>
          <a:xfrm>
            <a:off x="1820883" y="416750"/>
            <a:ext cx="7329386" cy="707886"/>
          </a:xfrm>
          <a:prstGeom prst="rect">
            <a:avLst/>
          </a:prstGeom>
          <a:noFill/>
        </p:spPr>
        <p:txBody>
          <a:bodyPr wrap="square" rtlCol="0">
            <a:spAutoFit/>
          </a:bodyPr>
          <a:lstStyle/>
          <a:p>
            <a:r>
              <a:rPr lang="en-GB" sz="4000" kern="3500" spc="170" dirty="0">
                <a:solidFill>
                  <a:prstClr val="white"/>
                </a:solidFill>
              </a:rPr>
              <a:t>What did you do? </a:t>
            </a:r>
          </a:p>
        </p:txBody>
      </p:sp>
    </p:spTree>
    <p:extLst>
      <p:ext uri="{BB962C8B-B14F-4D97-AF65-F5344CB8AC3E}">
        <p14:creationId xmlns:p14="http://schemas.microsoft.com/office/powerpoint/2010/main" val="64687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477782" y="1667414"/>
            <a:ext cx="10748419" cy="6124754"/>
          </a:xfrm>
          <a:prstGeom prst="rect">
            <a:avLst/>
          </a:prstGeom>
          <a:noFill/>
        </p:spPr>
        <p:txBody>
          <a:bodyPr wrap="square" rtlCol="0">
            <a:spAutoFit/>
          </a:bodyPr>
          <a:lstStyle/>
          <a:p>
            <a:pPr>
              <a:tabLst>
                <a:tab pos="0" algn="l"/>
              </a:tabLst>
            </a:pPr>
            <a:r>
              <a:rPr lang="en-GB" sz="2800" dirty="0">
                <a:solidFill>
                  <a:prstClr val="black"/>
                </a:solidFill>
              </a:rPr>
              <a:t>The workshops had a massive impact on the </a:t>
            </a:r>
            <a:r>
              <a:rPr lang="en-GB" sz="2800" dirty="0" err="1">
                <a:solidFill>
                  <a:prstClr val="black"/>
                </a:solidFill>
              </a:rPr>
              <a:t>WellComm</a:t>
            </a:r>
            <a:r>
              <a:rPr lang="en-GB" sz="2800" dirty="0">
                <a:solidFill>
                  <a:prstClr val="black"/>
                </a:solidFill>
              </a:rPr>
              <a:t> results where 50% of the amber/red  children had moved up to a green. Children’s good progress in their communication and language was noted. Parents said how they felt that their children were using simple sentences and new words to communicate. We felt parents were more engaged in their child's learning and were reading books with their children and couldn't wait for the next book each week. We sent out a survey at the end of the 12 weeks and all parents/carers gave amazing feedback and would like to participate in more workshops. Both parents and practitioners built good working relationships during the workshops and working together has achieved desired outcomes for their child.</a:t>
            </a:r>
          </a:p>
          <a:p>
            <a:pPr marL="457200" indent="-457200">
              <a:tabLst>
                <a:tab pos="0" algn="l"/>
              </a:tabLst>
            </a:pPr>
            <a:endParaRPr lang="en-GB" sz="2800" dirty="0">
              <a:solidFill>
                <a:prstClr val="black"/>
              </a:solidFill>
            </a:endParaRPr>
          </a:p>
          <a:p>
            <a:pPr marL="457200" indent="-457200"/>
            <a:endParaRPr lang="en-GB" sz="2800" dirty="0">
              <a:solidFill>
                <a:prstClr val="black"/>
              </a:solidFill>
            </a:endParaRPr>
          </a:p>
          <a:p>
            <a:pPr marL="457200" indent="-457200"/>
            <a:endParaRPr lang="en-GB" sz="2800" dirty="0">
              <a:solidFill>
                <a:prstClr val="black"/>
              </a:solidFill>
            </a:endParaRPr>
          </a:p>
        </p:txBody>
      </p:sp>
      <p:sp>
        <p:nvSpPr>
          <p:cNvPr id="6" name="TextBox 5"/>
          <p:cNvSpPr txBox="1"/>
          <p:nvPr/>
        </p:nvSpPr>
        <p:spPr>
          <a:xfrm>
            <a:off x="1820883" y="416750"/>
            <a:ext cx="7329386" cy="707886"/>
          </a:xfrm>
          <a:prstGeom prst="rect">
            <a:avLst/>
          </a:prstGeom>
          <a:noFill/>
        </p:spPr>
        <p:txBody>
          <a:bodyPr wrap="square" rtlCol="0">
            <a:spAutoFit/>
          </a:bodyPr>
          <a:lstStyle/>
          <a:p>
            <a:r>
              <a:rPr lang="en-GB" sz="4000" kern="3500" spc="170" dirty="0">
                <a:solidFill>
                  <a:prstClr val="white"/>
                </a:solidFill>
              </a:rPr>
              <a:t>What was the impact? </a:t>
            </a:r>
          </a:p>
        </p:txBody>
      </p:sp>
    </p:spTree>
    <p:extLst>
      <p:ext uri="{BB962C8B-B14F-4D97-AF65-F5344CB8AC3E}">
        <p14:creationId xmlns:p14="http://schemas.microsoft.com/office/powerpoint/2010/main" val="159642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289523" y="1573285"/>
            <a:ext cx="10748419" cy="4832092"/>
          </a:xfrm>
          <a:prstGeom prst="rect">
            <a:avLst/>
          </a:prstGeom>
          <a:noFill/>
        </p:spPr>
        <p:txBody>
          <a:bodyPr wrap="square" rtlCol="0">
            <a:spAutoFit/>
          </a:bodyPr>
          <a:lstStyle/>
          <a:p>
            <a:pPr>
              <a:tabLst>
                <a:tab pos="0" algn="l"/>
              </a:tabLst>
            </a:pPr>
            <a:r>
              <a:rPr lang="en-GB" sz="2800" dirty="0">
                <a:solidFill>
                  <a:prstClr val="black"/>
                </a:solidFill>
              </a:rPr>
              <a:t>Taking part in this project has been a great experience allowing me to plan, assess and review all the evidence in working with parents and children.</a:t>
            </a:r>
          </a:p>
          <a:p>
            <a:pPr>
              <a:tabLst>
                <a:tab pos="0" algn="l"/>
              </a:tabLst>
            </a:pPr>
            <a:r>
              <a:rPr lang="en-GB" sz="2800" dirty="0">
                <a:solidFill>
                  <a:prstClr val="black"/>
                </a:solidFill>
              </a:rPr>
              <a:t>I have thoroughly enjoyed this programme and I feel it has given me good confidence as a practitioner.</a:t>
            </a:r>
          </a:p>
          <a:p>
            <a:pPr>
              <a:tabLst>
                <a:tab pos="0" algn="l"/>
              </a:tabLst>
            </a:pPr>
            <a:r>
              <a:rPr lang="en-GB" sz="2800" dirty="0">
                <a:solidFill>
                  <a:prstClr val="black"/>
                </a:solidFill>
              </a:rPr>
              <a:t>I will continue to use HELLO alongside Talk Boost, </a:t>
            </a:r>
            <a:r>
              <a:rPr lang="en-GB" sz="2800" dirty="0" err="1">
                <a:solidFill>
                  <a:prstClr val="black"/>
                </a:solidFill>
              </a:rPr>
              <a:t>WellComm</a:t>
            </a:r>
            <a:r>
              <a:rPr lang="en-GB" sz="2800" dirty="0">
                <a:solidFill>
                  <a:prstClr val="black"/>
                </a:solidFill>
              </a:rPr>
              <a:t> and PEAL. </a:t>
            </a:r>
            <a:r>
              <a:rPr lang="en-GB" sz="2800">
                <a:solidFill>
                  <a:prstClr val="black"/>
                </a:solidFill>
              </a:rPr>
              <a:t>The resources and HELLO tool </a:t>
            </a:r>
            <a:r>
              <a:rPr lang="en-GB" sz="2800" dirty="0">
                <a:solidFill>
                  <a:prstClr val="black"/>
                </a:solidFill>
              </a:rPr>
              <a:t>are great </a:t>
            </a:r>
            <a:r>
              <a:rPr lang="en-GB" sz="2800">
                <a:solidFill>
                  <a:prstClr val="black"/>
                </a:solidFill>
              </a:rPr>
              <a:t>and have given </a:t>
            </a:r>
            <a:r>
              <a:rPr lang="en-GB" sz="2800" dirty="0">
                <a:solidFill>
                  <a:prstClr val="black"/>
                </a:solidFill>
              </a:rPr>
              <a:t>me lots of good ideas that i will implement into my setting and share with all staff.</a:t>
            </a:r>
          </a:p>
          <a:p>
            <a:pPr>
              <a:tabLst>
                <a:tab pos="0" algn="l"/>
              </a:tabLst>
            </a:pPr>
            <a:r>
              <a:rPr lang="en-GB" sz="2800" dirty="0">
                <a:solidFill>
                  <a:prstClr val="black"/>
                </a:solidFill>
              </a:rPr>
              <a:t> </a:t>
            </a:r>
          </a:p>
          <a:p>
            <a:pPr marL="457200" indent="-457200"/>
            <a:endParaRPr lang="en-GB" sz="2800" dirty="0">
              <a:solidFill>
                <a:prstClr val="black"/>
              </a:solidFill>
            </a:endParaRPr>
          </a:p>
          <a:p>
            <a:pPr marL="457200" indent="-457200"/>
            <a:endParaRPr lang="en-GB" sz="2800" dirty="0">
              <a:solidFill>
                <a:prstClr val="black"/>
              </a:solidFill>
            </a:endParaRPr>
          </a:p>
        </p:txBody>
      </p:sp>
      <p:sp>
        <p:nvSpPr>
          <p:cNvPr id="6" name="TextBox 5"/>
          <p:cNvSpPr txBox="1"/>
          <p:nvPr/>
        </p:nvSpPr>
        <p:spPr>
          <a:xfrm>
            <a:off x="1820883" y="416750"/>
            <a:ext cx="7329386" cy="707886"/>
          </a:xfrm>
          <a:prstGeom prst="rect">
            <a:avLst/>
          </a:prstGeom>
          <a:noFill/>
        </p:spPr>
        <p:txBody>
          <a:bodyPr wrap="square" rtlCol="0">
            <a:spAutoFit/>
          </a:bodyPr>
          <a:lstStyle/>
          <a:p>
            <a:r>
              <a:rPr lang="en-GB" sz="4000" kern="3500" spc="170" dirty="0">
                <a:solidFill>
                  <a:prstClr val="white"/>
                </a:solidFill>
              </a:rPr>
              <a:t>Reflect on the plan</a:t>
            </a:r>
          </a:p>
        </p:txBody>
      </p:sp>
    </p:spTree>
    <p:extLst>
      <p:ext uri="{BB962C8B-B14F-4D97-AF65-F5344CB8AC3E}">
        <p14:creationId xmlns:p14="http://schemas.microsoft.com/office/powerpoint/2010/main" val="3382406607"/>
      </p:ext>
    </p:extLst>
  </p:cSld>
  <p:clrMapOvr>
    <a:masterClrMapping/>
  </p:clrMapOvr>
</p:sld>
</file>

<file path=ppt/theme/theme1.xml><?xml version="1.0" encoding="utf-8"?>
<a:theme xmlns:a="http://schemas.openxmlformats.org/drawingml/2006/main" name="PowerPoint_template_general (1)">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_template_general.potx" id="{3686DCED-FE5A-409F-886A-5829A5D479BE}" vid="{000B6CB7-7A50-4A2B-BA42-4A864E6B28B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799</TotalTime>
  <Words>632</Words>
  <Application>Microsoft Office PowerPoint</Application>
  <PresentationFormat>Widescreen</PresentationFormat>
  <Paragraphs>39</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PowerPoint_template_general (1)</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Tara Ryan</dc:creator>
  <cp:lastModifiedBy>Claire Hardiman</cp:lastModifiedBy>
  <cp:revision>48</cp:revision>
  <cp:lastPrinted>2018-07-09T10:36:25Z</cp:lastPrinted>
  <dcterms:created xsi:type="dcterms:W3CDTF">2017-06-09T10:50:44Z</dcterms:created>
  <dcterms:modified xsi:type="dcterms:W3CDTF">2020-10-01T09:55:20Z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0354ca5-015e-47ab-9fdb-c0a8323bc23e_Enabled">
    <vt:lpwstr>true</vt:lpwstr>
  </property>
  <property fmtid="{D5CDD505-2E9C-101B-9397-08002B2CF9AE}" pid="3" name="MSIP_Label_d0354ca5-015e-47ab-9fdb-c0a8323bc23e_SetDate">
    <vt:lpwstr>2020-10-01T09:54:47Z</vt:lpwstr>
  </property>
  <property fmtid="{D5CDD505-2E9C-101B-9397-08002B2CF9AE}" pid="4" name="MSIP_Label_d0354ca5-015e-47ab-9fdb-c0a8323bc23e_Method">
    <vt:lpwstr>Privileged</vt:lpwstr>
  </property>
  <property fmtid="{D5CDD505-2E9C-101B-9397-08002B2CF9AE}" pid="5" name="MSIP_Label_d0354ca5-015e-47ab-9fdb-c0a8323bc23e_Name">
    <vt:lpwstr>d0354ca5-015e-47ab-9fdb-c0a8323bc23e</vt:lpwstr>
  </property>
  <property fmtid="{D5CDD505-2E9C-101B-9397-08002B2CF9AE}" pid="6" name="MSIP_Label_d0354ca5-015e-47ab-9fdb-c0a8323bc23e_SiteId">
    <vt:lpwstr>07ebc6c3-7074-4387-a625-b9d918ba4a97</vt:lpwstr>
  </property>
  <property fmtid="{D5CDD505-2E9C-101B-9397-08002B2CF9AE}" pid="7" name="MSIP_Label_d0354ca5-015e-47ab-9fdb-c0a8323bc23e_ActionId">
    <vt:lpwstr>ce1214ee-2a46-4ee2-8452-fabbaacafe3f</vt:lpwstr>
  </property>
  <property fmtid="{D5CDD505-2E9C-101B-9397-08002B2CF9AE}" pid="8" name="MSIP_Label_d0354ca5-015e-47ab-9fdb-c0a8323bc23e_ContentBits">
    <vt:lpwstr>0</vt:lpwstr>
  </property>
</Properties>
</file>